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80" r:id="rId5"/>
    <p:sldId id="286" r:id="rId6"/>
    <p:sldId id="282" r:id="rId7"/>
    <p:sldId id="283" r:id="rId8"/>
    <p:sldId id="287" r:id="rId9"/>
    <p:sldId id="284" r:id="rId10"/>
    <p:sldId id="285" r:id="rId11"/>
    <p:sldId id="262" r:id="rId12"/>
    <p:sldId id="288" r:id="rId13"/>
    <p:sldId id="289" r:id="rId14"/>
    <p:sldId id="290" r:id="rId15"/>
    <p:sldId id="291" r:id="rId16"/>
    <p:sldId id="293" r:id="rId17"/>
    <p:sldId id="292" r:id="rId18"/>
    <p:sldId id="294" r:id="rId19"/>
    <p:sldId id="295" r:id="rId20"/>
    <p:sldId id="296" r:id="rId21"/>
    <p:sldId id="297" r:id="rId22"/>
    <p:sldId id="298" r:id="rId23"/>
    <p:sldId id="300" r:id="rId24"/>
    <p:sldId id="279" r:id="rId2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A3DD"/>
    <a:srgbClr val="41E4BC"/>
    <a:srgbClr val="51DCCE"/>
    <a:srgbClr val="5BB4DE"/>
    <a:srgbClr val="4DD3DB"/>
    <a:srgbClr val="65DFC8"/>
    <a:srgbClr val="5BDEFF"/>
    <a:srgbClr val="65B6EC"/>
    <a:srgbClr val="48EDC4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1" autoAdjust="0"/>
    <p:restoredTop sz="94660"/>
  </p:normalViewPr>
  <p:slideViewPr>
    <p:cSldViewPr>
      <p:cViewPr varScale="1">
        <p:scale>
          <a:sx n="146" d="100"/>
          <a:sy n="146" d="100"/>
        </p:scale>
        <p:origin x="-62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C2EB2-9D63-43C5-975A-EB760AD1EF94}" type="datetimeFigureOut">
              <a:rPr lang="zh-CN" altLang="en-US" smtClean="0"/>
              <a:pPr/>
              <a:t>2023/12/1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0BCAE-FF61-478A-B9AE-D72E961279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03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video.mp4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wfwdt.tobacco.gov.cn/cooperativeWeb/event/tab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757263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烟草专卖零售许可证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网上申请操作说明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491880" y="3633564"/>
            <a:ext cx="2376264" cy="1314450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德兴市烟草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专卖局</a:t>
            </a:r>
            <a:endParaRPr lang="zh-CN" altLang="en-US" sz="2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394698"/>
            <a:ext cx="2627784" cy="15389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055" y="806999"/>
            <a:ext cx="1623453" cy="11521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80250"/>
            <a:ext cx="815722" cy="815722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859782"/>
            <a:ext cx="270849" cy="4514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18" y="4239827"/>
            <a:ext cx="249019" cy="31789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26204" y="-275168"/>
            <a:ext cx="1656184" cy="2267697"/>
          </a:xfrm>
          <a:prstGeom prst="rect">
            <a:avLst/>
          </a:prstGeom>
          <a:blipFill dpi="0" rotWithShape="1">
            <a:blip r:embed="rId7" cstate="print">
              <a:alphaModFix amt="8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8810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4203" y="3329959"/>
            <a:ext cx="1944216" cy="1944216"/>
          </a:xfrm>
          <a:prstGeom prst="rect">
            <a:avLst/>
          </a:prstGeom>
          <a:blipFill dpi="0" rotWithShape="1">
            <a:blip r:embed="rId2" cstate="print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72200" y="-452586"/>
            <a:ext cx="2880320" cy="1815854"/>
          </a:xfrm>
          <a:prstGeom prst="rect">
            <a:avLst/>
          </a:prstGeom>
          <a:blipFill dpi="0" rotWithShape="1">
            <a:blip r:embed="rId3" cstate="print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47310" y="339502"/>
            <a:ext cx="527800" cy="586978"/>
            <a:chOff x="2049704" y="1161878"/>
            <a:chExt cx="819048" cy="91088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800" y="1161878"/>
              <a:ext cx="380952" cy="38095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037" y="1780695"/>
              <a:ext cx="292064" cy="2920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704" y="1419622"/>
              <a:ext cx="292064" cy="292064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/>
        </p:nvSpPr>
        <p:spPr>
          <a:xfrm>
            <a:off x="6228184" y="2348175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 smtClean="0">
                <a:latin typeface="微软雅黑" pitchFamily="34" charset="-122"/>
                <a:ea typeface="微软雅黑" pitchFamily="34" charset="-122"/>
              </a:rPr>
              <a:t>按照要求填写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后</a:t>
            </a:r>
            <a:r>
              <a:rPr lang="zh-CN" altLang="zh-CN" sz="2000" b="1" dirty="0" smtClean="0">
                <a:latin typeface="微软雅黑" pitchFamily="34" charset="-122"/>
                <a:ea typeface="微软雅黑" pitchFamily="34" charset="-122"/>
              </a:rPr>
              <a:t>，上传材料图片，提交申请</a:t>
            </a:r>
          </a:p>
          <a:p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9592" y="483518"/>
            <a:ext cx="4671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赣服通网上申办流程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 descr="C:\Users\Administrator\Documents\WXWork\1688851369326506\Cache\Image\2023-05\da4cde22-194f-4610-ac25-2b9ca3699867.png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339752" y="1059582"/>
            <a:ext cx="3528392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30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91880" y="-1445462"/>
            <a:ext cx="2520280" cy="2520280"/>
          </a:xfrm>
          <a:prstGeom prst="rect">
            <a:avLst/>
          </a:prstGeom>
          <a:blipFill dpi="0" rotWithShape="1">
            <a:blip r:embed="rId3" cstate="print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72200" y="3651870"/>
            <a:ext cx="2880320" cy="1815854"/>
          </a:xfrm>
          <a:prstGeom prst="rect">
            <a:avLst/>
          </a:prstGeom>
          <a:blipFill dpi="0" rotWithShape="1">
            <a:blip r:embed="rId4" cstate="print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47310" y="339502"/>
            <a:ext cx="527800" cy="586978"/>
            <a:chOff x="2049704" y="1161878"/>
            <a:chExt cx="819048" cy="91088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800" y="1161878"/>
              <a:ext cx="380952" cy="38095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037" y="1780695"/>
              <a:ext cx="292064" cy="2920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704" y="1419622"/>
              <a:ext cx="292064" cy="292064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 rot="8421810">
            <a:off x="709809" y="4316043"/>
            <a:ext cx="504528" cy="365799"/>
          </a:xfrm>
          <a:prstGeom prst="rect">
            <a:avLst/>
          </a:prstGeom>
          <a:blipFill dpi="0" rotWithShape="1">
            <a:blip r:embed="rId8" cstate="print">
              <a:alphaModFix am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21594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71600" y="483518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赣服通网上申办流程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8" name="vide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1115616" y="843558"/>
            <a:ext cx="6984776" cy="39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1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8"/>
          <p:cNvGrpSpPr/>
          <p:nvPr/>
        </p:nvGrpSpPr>
        <p:grpSpPr>
          <a:xfrm>
            <a:off x="247310" y="339502"/>
            <a:ext cx="527800" cy="586978"/>
            <a:chOff x="2049704" y="1161878"/>
            <a:chExt cx="819048" cy="91088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800" y="1161878"/>
              <a:ext cx="380952" cy="38095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037" y="1780695"/>
              <a:ext cx="292064" cy="2920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704" y="1419622"/>
              <a:ext cx="292064" cy="29206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 rot="775138">
            <a:off x="7548496" y="3051886"/>
            <a:ext cx="2664296" cy="2664296"/>
          </a:xfrm>
          <a:prstGeom prst="rect">
            <a:avLst/>
          </a:prstGeom>
          <a:blipFill dpi="0" rotWithShape="1">
            <a:blip r:embed="rId5" cstate="print">
              <a:alphaModFix amt="3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775138">
            <a:off x="3611977" y="-1962376"/>
            <a:ext cx="2664296" cy="2664296"/>
          </a:xfrm>
          <a:prstGeom prst="rect">
            <a:avLst/>
          </a:prstGeom>
          <a:blipFill dpi="0" rotWithShape="1">
            <a:blip r:embed="rId5" cstate="print">
              <a:alphaModFix amt="3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827584" y="41151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国家局政务服务平台申办流程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23528" y="1088127"/>
            <a:ext cx="86581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000" b="1" dirty="0" smtClean="0"/>
              <a:t>网上申请地址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  <a:hlinkClick r:id="rId6"/>
              </a:rPr>
              <a:t>https://zwfwdt.tobacco.gov.cn/cooperativeWeb/event/tab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79512" y="1541082"/>
            <a:ext cx="86869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一、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进行申请时，需先进行法人注册、登录。</a:t>
            </a:r>
            <a:endParaRPr kumimoji="0" 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）国家局政务服务门户网操作说明，打开浏览器，输入网址，回车登陆系统。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51" name="图片 5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93"/>
          <a:stretch/>
        </p:blipFill>
        <p:spPr bwMode="auto">
          <a:xfrm>
            <a:off x="1043608" y="2283718"/>
            <a:ext cx="6336704" cy="25999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016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247310" y="339502"/>
            <a:ext cx="527800" cy="586978"/>
            <a:chOff x="2049704" y="1161878"/>
            <a:chExt cx="819048" cy="91088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800" y="1161878"/>
              <a:ext cx="380952" cy="38095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037" y="1780695"/>
              <a:ext cx="292064" cy="2920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704" y="1419622"/>
              <a:ext cx="292064" cy="29206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 rot="775138">
            <a:off x="7548496" y="3051886"/>
            <a:ext cx="2664296" cy="2664296"/>
          </a:xfrm>
          <a:prstGeom prst="rect">
            <a:avLst/>
          </a:prstGeom>
          <a:blipFill dpi="0" rotWithShape="1">
            <a:blip r:embed="rId5" cstate="print">
              <a:alphaModFix amt="3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775138">
            <a:off x="3611977" y="-1962376"/>
            <a:ext cx="2664296" cy="2664296"/>
          </a:xfrm>
          <a:prstGeom prst="rect">
            <a:avLst/>
          </a:prstGeom>
          <a:blipFill dpi="0" rotWithShape="1">
            <a:blip r:embed="rId5" cstate="print">
              <a:alphaModFix amt="3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827584" y="41151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国家局政务服务平台申办流程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51520" y="987574"/>
            <a:ext cx="5314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r>
              <a:rPr lang="zh-CN" altLang="zh-CN" dirty="0" smtClean="0"/>
              <a:t>鼠标点击“登录</a:t>
            </a:r>
            <a:r>
              <a:rPr lang="en-US" altLang="zh-CN" dirty="0" smtClean="0"/>
              <a:t>/</a:t>
            </a:r>
            <a:r>
              <a:rPr lang="zh-CN" altLang="zh-CN" dirty="0" smtClean="0"/>
              <a:t>注册”，弹出登录界面。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2" name="图片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22"/>
          <a:stretch/>
        </p:blipFill>
        <p:spPr bwMode="auto">
          <a:xfrm>
            <a:off x="1187624" y="1419622"/>
            <a:ext cx="6768752" cy="3723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016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247310" y="339502"/>
            <a:ext cx="527800" cy="586978"/>
            <a:chOff x="2049704" y="1161878"/>
            <a:chExt cx="819048" cy="91088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800" y="1161878"/>
              <a:ext cx="380952" cy="38095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037" y="1780695"/>
              <a:ext cx="292064" cy="2920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704" y="1419622"/>
              <a:ext cx="292064" cy="29206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 rot="775138">
            <a:off x="7548496" y="3051886"/>
            <a:ext cx="2664296" cy="2664296"/>
          </a:xfrm>
          <a:prstGeom prst="rect">
            <a:avLst/>
          </a:prstGeom>
          <a:blipFill dpi="0" rotWithShape="1">
            <a:blip r:embed="rId5" cstate="print">
              <a:alphaModFix amt="3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775138">
            <a:off x="3611977" y="-1962376"/>
            <a:ext cx="2664296" cy="2664296"/>
          </a:xfrm>
          <a:prstGeom prst="rect">
            <a:avLst/>
          </a:prstGeom>
          <a:blipFill dpi="0" rotWithShape="1">
            <a:blip r:embed="rId5" cstate="print">
              <a:alphaModFix amt="3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827584" y="41151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国家局政务服务平台申办流程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51520" y="907435"/>
            <a:ext cx="845776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dirty="0" smtClean="0"/>
              <a:t>（</a:t>
            </a:r>
            <a:r>
              <a:rPr lang="en-US" altLang="zh-CN" dirty="0" smtClean="0"/>
              <a:t>3</a:t>
            </a:r>
            <a:r>
              <a:rPr lang="zh-CN" altLang="zh-CN" dirty="0" smtClean="0"/>
              <a:t>）选择“法人用户登录”，点击“立即注册账号”，弹出注册账号界面。</a:t>
            </a:r>
          </a:p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1" name="图片 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65"/>
          <a:stretch/>
        </p:blipFill>
        <p:spPr bwMode="auto">
          <a:xfrm>
            <a:off x="1403648" y="1275606"/>
            <a:ext cx="5860442" cy="38678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016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247310" y="339502"/>
            <a:ext cx="527800" cy="586978"/>
            <a:chOff x="2049704" y="1161878"/>
            <a:chExt cx="819048" cy="91088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800" y="1161878"/>
              <a:ext cx="380952" cy="38095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037" y="1780695"/>
              <a:ext cx="292064" cy="2920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704" y="1419622"/>
              <a:ext cx="292064" cy="29206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 rot="775138">
            <a:off x="7548496" y="3051886"/>
            <a:ext cx="2664296" cy="2664296"/>
          </a:xfrm>
          <a:prstGeom prst="rect">
            <a:avLst/>
          </a:prstGeom>
          <a:blipFill dpi="0" rotWithShape="1">
            <a:blip r:embed="rId5" cstate="print">
              <a:alphaModFix amt="3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775138">
            <a:off x="3611977" y="-1962376"/>
            <a:ext cx="2664296" cy="2664296"/>
          </a:xfrm>
          <a:prstGeom prst="rect">
            <a:avLst/>
          </a:prstGeom>
          <a:blipFill dpi="0" rotWithShape="1">
            <a:blip r:embed="rId5" cstate="print">
              <a:alphaModFix amt="3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827584" y="41151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国家局政务服务平台申办流程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51520" y="915566"/>
            <a:ext cx="87129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zh-CN" dirty="0" smtClean="0"/>
              <a:t>（</a:t>
            </a:r>
            <a:r>
              <a:rPr lang="en-US" altLang="zh-CN" dirty="0" smtClean="0"/>
              <a:t>5</a:t>
            </a:r>
            <a:r>
              <a:rPr lang="zh-CN" altLang="zh-CN" dirty="0" smtClean="0"/>
              <a:t>）注册好后，用户需回到之前的“登录</a:t>
            </a:r>
            <a:r>
              <a:rPr lang="en-US" altLang="zh-CN" dirty="0" smtClean="0"/>
              <a:t>/</a:t>
            </a:r>
            <a:r>
              <a:rPr lang="zh-CN" altLang="zh-CN" dirty="0" smtClean="0"/>
              <a:t>注册”界面，输入用户名密码，滑动验证框至正确位置。点击“登陆”按钮，登陆成功！登录之后可以进行新办、变更、延续、补办、歇业、停业、恢复营业事项的办理。</a:t>
            </a:r>
          </a:p>
        </p:txBody>
      </p:sp>
      <p:pic>
        <p:nvPicPr>
          <p:cNvPr id="14" name="图片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9662"/>
            <a:ext cx="6120680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6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247310" y="339502"/>
            <a:ext cx="527800" cy="586978"/>
            <a:chOff x="2049704" y="1161878"/>
            <a:chExt cx="819048" cy="91088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800" y="1161878"/>
              <a:ext cx="380952" cy="38095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037" y="1780695"/>
              <a:ext cx="292064" cy="2920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704" y="1419622"/>
              <a:ext cx="292064" cy="29206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 rot="775138">
            <a:off x="7548496" y="3051886"/>
            <a:ext cx="2664296" cy="2664296"/>
          </a:xfrm>
          <a:prstGeom prst="rect">
            <a:avLst/>
          </a:prstGeom>
          <a:blipFill dpi="0" rotWithShape="1">
            <a:blip r:embed="rId5" cstate="print">
              <a:alphaModFix amt="3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775138">
            <a:off x="3611977" y="-1962376"/>
            <a:ext cx="2664296" cy="2664296"/>
          </a:xfrm>
          <a:prstGeom prst="rect">
            <a:avLst/>
          </a:prstGeom>
          <a:blipFill dpi="0" rotWithShape="1">
            <a:blip r:embed="rId5" cstate="print">
              <a:alphaModFix amt="3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827584" y="41151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国家局政务服务平台申办流程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5606"/>
            <a:ext cx="4032447" cy="3025292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533" y="1347614"/>
            <a:ext cx="465246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6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247310" y="339502"/>
            <a:ext cx="527800" cy="586978"/>
            <a:chOff x="2049704" y="1161878"/>
            <a:chExt cx="819048" cy="91088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800" y="1161878"/>
              <a:ext cx="380952" cy="38095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037" y="1780695"/>
              <a:ext cx="292064" cy="2920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704" y="1419622"/>
              <a:ext cx="292064" cy="29206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 rot="775138">
            <a:off x="7548496" y="3051886"/>
            <a:ext cx="2664296" cy="2664296"/>
          </a:xfrm>
          <a:prstGeom prst="rect">
            <a:avLst/>
          </a:prstGeom>
          <a:blipFill dpi="0" rotWithShape="1">
            <a:blip r:embed="rId5" cstate="print">
              <a:alphaModFix amt="3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775138">
            <a:off x="3611977" y="-1962376"/>
            <a:ext cx="2664296" cy="2664296"/>
          </a:xfrm>
          <a:prstGeom prst="rect">
            <a:avLst/>
          </a:prstGeom>
          <a:blipFill dpi="0" rotWithShape="1">
            <a:blip r:embed="rId5" cstate="print">
              <a:alphaModFix amt="3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827584" y="41151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国家局政务服务平台申办流程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51520" y="907435"/>
            <a:ext cx="845776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dirty="0" smtClean="0"/>
              <a:t>（</a:t>
            </a:r>
            <a:r>
              <a:rPr lang="en-US" altLang="zh-CN" dirty="0" smtClean="0"/>
              <a:t>3</a:t>
            </a:r>
            <a:r>
              <a:rPr lang="zh-CN" altLang="zh-CN" dirty="0" smtClean="0"/>
              <a:t>）选择“法人用户登录”，点击“立即注册账号”，弹出注册账号界面。</a:t>
            </a:r>
          </a:p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1" name="图片 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65"/>
          <a:stretch/>
        </p:blipFill>
        <p:spPr bwMode="auto">
          <a:xfrm>
            <a:off x="1403648" y="1275606"/>
            <a:ext cx="5860442" cy="38678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016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247310" y="339502"/>
            <a:ext cx="527800" cy="586978"/>
            <a:chOff x="2049704" y="1161878"/>
            <a:chExt cx="819048" cy="91088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800" y="1161878"/>
              <a:ext cx="380952" cy="38095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037" y="1780695"/>
              <a:ext cx="292064" cy="2920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704" y="1419622"/>
              <a:ext cx="292064" cy="29206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 rot="775138">
            <a:off x="7548496" y="3051886"/>
            <a:ext cx="2664296" cy="2664296"/>
          </a:xfrm>
          <a:prstGeom prst="rect">
            <a:avLst/>
          </a:prstGeom>
          <a:blipFill dpi="0" rotWithShape="1">
            <a:blip r:embed="rId5" cstate="print">
              <a:alphaModFix amt="3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775138">
            <a:off x="3611977" y="-1962376"/>
            <a:ext cx="2664296" cy="2664296"/>
          </a:xfrm>
          <a:prstGeom prst="rect">
            <a:avLst/>
          </a:prstGeom>
          <a:blipFill dpi="0" rotWithShape="1">
            <a:blip r:embed="rId5" cstate="print">
              <a:alphaModFix amt="3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827584" y="41151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国家局政务服务平台申办流程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827584" y="987574"/>
            <a:ext cx="58993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b="1" dirty="0" smtClean="0"/>
              <a:t>二、</a:t>
            </a:r>
            <a:r>
              <a:rPr lang="zh-CN" altLang="zh-CN" b="1" dirty="0" smtClean="0"/>
              <a:t>新办申请</a:t>
            </a:r>
          </a:p>
          <a:p>
            <a:r>
              <a:rPr lang="en-US" altLang="zh-CN" dirty="0" smtClean="0"/>
              <a:t>1.</a:t>
            </a:r>
            <a:r>
              <a:rPr lang="zh-CN" altLang="zh-CN" dirty="0" smtClean="0"/>
              <a:t>登录成功后，选择“烟草专卖零售许可证新办办理”。</a:t>
            </a:r>
          </a:p>
        </p:txBody>
      </p:sp>
      <p:pic>
        <p:nvPicPr>
          <p:cNvPr id="12" name="图片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7"/>
          <a:stretch/>
        </p:blipFill>
        <p:spPr bwMode="auto">
          <a:xfrm>
            <a:off x="1907704" y="1707654"/>
            <a:ext cx="5195807" cy="3598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016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247310" y="339502"/>
            <a:ext cx="527800" cy="586978"/>
            <a:chOff x="2049704" y="1161878"/>
            <a:chExt cx="819048" cy="91088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800" y="1161878"/>
              <a:ext cx="380952" cy="38095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037" y="1780695"/>
              <a:ext cx="292064" cy="2920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704" y="1419622"/>
              <a:ext cx="292064" cy="29206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 rot="775138">
            <a:off x="7548496" y="3051886"/>
            <a:ext cx="2664296" cy="2664296"/>
          </a:xfrm>
          <a:prstGeom prst="rect">
            <a:avLst/>
          </a:prstGeom>
          <a:blipFill dpi="0" rotWithShape="1">
            <a:blip r:embed="rId5" cstate="print">
              <a:alphaModFix amt="3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775138">
            <a:off x="3611977" y="-1962376"/>
            <a:ext cx="2664296" cy="2664296"/>
          </a:xfrm>
          <a:prstGeom prst="rect">
            <a:avLst/>
          </a:prstGeom>
          <a:blipFill dpi="0" rotWithShape="1">
            <a:blip r:embed="rId5" cstate="print">
              <a:alphaModFix amt="3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827584" y="41151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国家局政务服务平台申办流程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51520" y="2427734"/>
            <a:ext cx="22060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dirty="0" smtClean="0"/>
              <a:t>2.</a:t>
            </a:r>
            <a:r>
              <a:rPr lang="zh-CN" altLang="zh-CN" dirty="0" smtClean="0"/>
              <a:t>选择“在线办理”</a:t>
            </a:r>
            <a:endParaRPr lang="zh-CN" altLang="zh-CN" dirty="0"/>
          </a:p>
        </p:txBody>
      </p:sp>
      <p:pic>
        <p:nvPicPr>
          <p:cNvPr id="11" name="图片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7574"/>
            <a:ext cx="5216400" cy="3823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16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4203" y="3329959"/>
            <a:ext cx="1944216" cy="1944216"/>
          </a:xfrm>
          <a:prstGeom prst="rect">
            <a:avLst/>
          </a:prstGeom>
          <a:blipFill dpi="0" rotWithShape="1">
            <a:blip r:embed="rId2" cstate="print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72200" y="-452586"/>
            <a:ext cx="2880320" cy="1815854"/>
          </a:xfrm>
          <a:prstGeom prst="rect">
            <a:avLst/>
          </a:prstGeom>
          <a:blipFill dpi="0" rotWithShape="1">
            <a:blip r:embed="rId3" cstate="print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547664" y="1432576"/>
            <a:ext cx="527800" cy="586978"/>
            <a:chOff x="2049704" y="1161878"/>
            <a:chExt cx="819048" cy="91088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800" y="1161878"/>
              <a:ext cx="380952" cy="38095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037" y="1780695"/>
              <a:ext cx="292064" cy="2920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704" y="1419622"/>
              <a:ext cx="292064" cy="292064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1811564" y="158311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+mj-ea"/>
                <a:ea typeface="+mj-ea"/>
              </a:rPr>
              <a:t>目录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8500" y="1841258"/>
            <a:ext cx="4671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赣服通网上申办流程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08501" y="2840618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国家局政务服务平台申办流程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31840" y="1583117"/>
            <a:ext cx="72008" cy="2196000"/>
          </a:xfrm>
          <a:prstGeom prst="rect">
            <a:avLst/>
          </a:prstGeom>
          <a:gradFill>
            <a:gsLst>
              <a:gs pos="0">
                <a:srgbClr val="41E4BC"/>
              </a:gs>
              <a:gs pos="54000">
                <a:srgbClr val="5BDEFF"/>
              </a:gs>
              <a:gs pos="100000">
                <a:srgbClr val="5BB4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27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6" grpId="0" animBg="1"/>
      <p:bldP spid="1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247310" y="339502"/>
            <a:ext cx="527800" cy="586978"/>
            <a:chOff x="2049704" y="1161878"/>
            <a:chExt cx="819048" cy="91088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800" y="1161878"/>
              <a:ext cx="380952" cy="38095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037" y="1780695"/>
              <a:ext cx="292064" cy="2920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704" y="1419622"/>
              <a:ext cx="292064" cy="29206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 rot="775138">
            <a:off x="7548496" y="3051886"/>
            <a:ext cx="2664296" cy="2664296"/>
          </a:xfrm>
          <a:prstGeom prst="rect">
            <a:avLst/>
          </a:prstGeom>
          <a:blipFill dpi="0" rotWithShape="1">
            <a:blip r:embed="rId5" cstate="print">
              <a:alphaModFix amt="3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775138">
            <a:off x="3611977" y="-1962376"/>
            <a:ext cx="2664296" cy="2664296"/>
          </a:xfrm>
          <a:prstGeom prst="rect">
            <a:avLst/>
          </a:prstGeom>
          <a:blipFill dpi="0" rotWithShape="1">
            <a:blip r:embed="rId5" cstate="print">
              <a:alphaModFix amt="3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827584" y="41151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国家局政务服务平台申办流程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51521" y="2012236"/>
            <a:ext cx="24482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dirty="0" smtClean="0"/>
              <a:t>3. </a:t>
            </a:r>
            <a:r>
              <a:rPr lang="zh-CN" altLang="zh-CN" dirty="0" smtClean="0"/>
              <a:t>填写申报信息，要与工商营业执照与身份证信息一致，如图所示：</a:t>
            </a:r>
            <a:endParaRPr lang="zh-CN" altLang="zh-CN" dirty="0"/>
          </a:p>
        </p:txBody>
      </p:sp>
      <p:pic>
        <p:nvPicPr>
          <p:cNvPr id="12" name="图片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987574"/>
            <a:ext cx="5073749" cy="516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6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247310" y="339502"/>
            <a:ext cx="527800" cy="586978"/>
            <a:chOff x="2049704" y="1161878"/>
            <a:chExt cx="819048" cy="91088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800" y="1161878"/>
              <a:ext cx="380952" cy="38095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037" y="1780695"/>
              <a:ext cx="292064" cy="2920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704" y="1419622"/>
              <a:ext cx="292064" cy="29206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 rot="775138">
            <a:off x="7548496" y="3051886"/>
            <a:ext cx="2664296" cy="2664296"/>
          </a:xfrm>
          <a:prstGeom prst="rect">
            <a:avLst/>
          </a:prstGeom>
          <a:blipFill dpi="0" rotWithShape="1">
            <a:blip r:embed="rId5" cstate="print">
              <a:alphaModFix amt="3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775138">
            <a:off x="3611977" y="-1962376"/>
            <a:ext cx="2664296" cy="2664296"/>
          </a:xfrm>
          <a:prstGeom prst="rect">
            <a:avLst/>
          </a:prstGeom>
          <a:blipFill dpi="0" rotWithShape="1">
            <a:blip r:embed="rId5" cstate="print">
              <a:alphaModFix amt="3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827584" y="41151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国家局政务服务平台申办流程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11560" y="987574"/>
            <a:ext cx="244827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zh-CN" b="1" dirty="0" smtClean="0"/>
              <a:t>填写说明：</a:t>
            </a:r>
            <a:r>
              <a:rPr lang="en-US" altLang="zh-CN" b="1" dirty="0" smtClean="0"/>
              <a:t>	</a:t>
            </a:r>
            <a:endParaRPr lang="zh-CN" altLang="zh-CN" dirty="0" smtClean="0"/>
          </a:p>
          <a:p>
            <a:pPr lvl="0"/>
            <a:r>
              <a:rPr lang="en-US" altLang="zh-CN" dirty="0" smtClean="0"/>
              <a:t>1.</a:t>
            </a:r>
            <a:r>
              <a:rPr lang="zh-CN" altLang="zh-CN" dirty="0" smtClean="0"/>
              <a:t>当为个体经营时，经济类型子类选择“个人经营”或“家庭经营”，选择“家庭经营”时，需要输入工商备案的其他家庭经营成员。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zh-CN" dirty="0" smtClean="0"/>
              <a:t>场地权属：若选择租赁或无偿使用时，需要填写“租赁（无偿使用）期限”。</a:t>
            </a:r>
          </a:p>
          <a:p>
            <a:pPr lvl="0"/>
            <a:endParaRPr lang="zh-CN" altLang="zh-CN" dirty="0"/>
          </a:p>
        </p:txBody>
      </p:sp>
      <p:pic>
        <p:nvPicPr>
          <p:cNvPr id="11" name="图片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987574"/>
            <a:ext cx="4608512" cy="360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6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247310" y="339502"/>
            <a:ext cx="527800" cy="586978"/>
            <a:chOff x="2049704" y="1161878"/>
            <a:chExt cx="819048" cy="91088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800" y="1161878"/>
              <a:ext cx="380952" cy="38095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037" y="1780695"/>
              <a:ext cx="292064" cy="2920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704" y="1419622"/>
              <a:ext cx="292064" cy="29206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 rot="775138">
            <a:off x="7548496" y="3051886"/>
            <a:ext cx="2664296" cy="2664296"/>
          </a:xfrm>
          <a:prstGeom prst="rect">
            <a:avLst/>
          </a:prstGeom>
          <a:blipFill dpi="0" rotWithShape="1">
            <a:blip r:embed="rId5" cstate="print">
              <a:alphaModFix amt="3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775138">
            <a:off x="3611977" y="-1962376"/>
            <a:ext cx="2664296" cy="2664296"/>
          </a:xfrm>
          <a:prstGeom prst="rect">
            <a:avLst/>
          </a:prstGeom>
          <a:blipFill dpi="0" rotWithShape="1">
            <a:blip r:embed="rId5" cstate="print">
              <a:alphaModFix amt="3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827584" y="41151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国家局政务服务平台申办流程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11560" y="1214631"/>
            <a:ext cx="244827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zh-CN" dirty="0" smtClean="0"/>
              <a:t/>
            </a:r>
            <a:br>
              <a:rPr lang="zh-CN" altLang="zh-CN" dirty="0" smtClean="0"/>
            </a:br>
            <a:r>
              <a:rPr lang="en-US" altLang="zh-CN" dirty="0" smtClean="0"/>
              <a:t>4. </a:t>
            </a:r>
            <a:r>
              <a:rPr lang="zh-CN" altLang="zh-CN" dirty="0" smtClean="0"/>
              <a:t>申请信息输入完成后，点击“下一步”按钮进入申报材料页面，需要上传工商营业执照照片、身份证正面、身份证反面。勾选“同意”，并点击“提交申请”按钮，提交申请成功。</a:t>
            </a:r>
            <a:endParaRPr lang="zh-CN" altLang="zh-CN" dirty="0"/>
          </a:p>
        </p:txBody>
      </p:sp>
      <p:pic>
        <p:nvPicPr>
          <p:cNvPr id="12" name="图片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8"/>
          <a:stretch/>
        </p:blipFill>
        <p:spPr bwMode="auto">
          <a:xfrm>
            <a:off x="3059832" y="1059582"/>
            <a:ext cx="5381625" cy="3633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016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247310" y="339502"/>
            <a:ext cx="527800" cy="586978"/>
            <a:chOff x="2049704" y="1161878"/>
            <a:chExt cx="819048" cy="91088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800" y="1161878"/>
              <a:ext cx="380952" cy="38095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037" y="1780695"/>
              <a:ext cx="292064" cy="2920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704" y="1419622"/>
              <a:ext cx="292064" cy="29206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 rot="775138">
            <a:off x="7548496" y="3051886"/>
            <a:ext cx="2664296" cy="2664296"/>
          </a:xfrm>
          <a:prstGeom prst="rect">
            <a:avLst/>
          </a:prstGeom>
          <a:blipFill dpi="0" rotWithShape="1">
            <a:blip r:embed="rId5" cstate="print">
              <a:alphaModFix amt="3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775138">
            <a:off x="3611977" y="-1962376"/>
            <a:ext cx="2664296" cy="2664296"/>
          </a:xfrm>
          <a:prstGeom prst="rect">
            <a:avLst/>
          </a:prstGeom>
          <a:blipFill dpi="0" rotWithShape="1">
            <a:blip r:embed="rId5" cstate="print">
              <a:alphaModFix amt="3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827584" y="41151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国家局政务服务平台申办流程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827585" y="1126074"/>
            <a:ext cx="7848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dirty="0" smtClean="0"/>
              <a:t>5</a:t>
            </a:r>
            <a:r>
              <a:rPr lang="zh-CN" altLang="zh-CN" dirty="0" smtClean="0"/>
              <a:t>．提交成功后，跳转到接收反馈页面，页面显示申报号等信息</a:t>
            </a:r>
            <a:r>
              <a:rPr lang="zh-CN" altLang="en-US" dirty="0" smtClean="0"/>
              <a:t>。</a:t>
            </a:r>
            <a:endParaRPr lang="zh-CN" altLang="zh-CN" dirty="0"/>
          </a:p>
        </p:txBody>
      </p:sp>
      <p:pic>
        <p:nvPicPr>
          <p:cNvPr id="11" name="图片 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0"/>
          <a:stretch/>
        </p:blipFill>
        <p:spPr bwMode="auto">
          <a:xfrm>
            <a:off x="1691680" y="1563638"/>
            <a:ext cx="5473784" cy="33451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016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203848" y="1357611"/>
            <a:ext cx="527800" cy="586978"/>
            <a:chOff x="2049704" y="1161878"/>
            <a:chExt cx="819048" cy="91088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800" y="1161878"/>
              <a:ext cx="380952" cy="38095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037" y="1780695"/>
              <a:ext cx="292064" cy="2920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704" y="1419622"/>
              <a:ext cx="292064" cy="292064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3782605" y="1275606"/>
            <a:ext cx="17748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latin typeface="微软雅黑" pitchFamily="34" charset="-122"/>
                <a:ea typeface="微软雅黑" pitchFamily="34" charset="-122"/>
              </a:rPr>
              <a:t>谢 谢</a:t>
            </a:r>
            <a:endParaRPr lang="zh-CN" altLang="en-US" sz="5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 rot="775138">
            <a:off x="7548496" y="3051886"/>
            <a:ext cx="2664296" cy="2664296"/>
          </a:xfrm>
          <a:prstGeom prst="rect">
            <a:avLst/>
          </a:prstGeom>
          <a:blipFill dpi="0" rotWithShape="1">
            <a:blip r:embed="rId5" cstate="print">
              <a:alphaModFix amt="3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775138">
            <a:off x="3611977" y="-1962376"/>
            <a:ext cx="2664296" cy="2664296"/>
          </a:xfrm>
          <a:prstGeom prst="rect">
            <a:avLst/>
          </a:prstGeom>
          <a:blipFill dpi="0" rotWithShape="1">
            <a:blip r:embed="rId5" cstate="print">
              <a:alphaModFix amt="3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548787" y="264549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德兴市烟草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专卖局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75856" y="3388617"/>
            <a:ext cx="2448000" cy="45719"/>
          </a:xfrm>
          <a:prstGeom prst="rect">
            <a:avLst/>
          </a:prstGeom>
          <a:gradFill>
            <a:gsLst>
              <a:gs pos="100000">
                <a:srgbClr val="48A3DD"/>
              </a:gs>
              <a:gs pos="49000">
                <a:srgbClr val="4DD3DB"/>
              </a:gs>
              <a:gs pos="0">
                <a:srgbClr val="41E4BC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2700000">
            <a:off x="3013400" y="3341192"/>
            <a:ext cx="132023" cy="140570"/>
          </a:xfrm>
          <a:prstGeom prst="rect">
            <a:avLst/>
          </a:prstGeom>
          <a:noFill/>
          <a:ln>
            <a:solidFill>
              <a:srgbClr val="41E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 rot="2700000">
            <a:off x="5826501" y="3341191"/>
            <a:ext cx="132023" cy="140570"/>
          </a:xfrm>
          <a:prstGeom prst="rect">
            <a:avLst/>
          </a:prstGeom>
          <a:noFill/>
          <a:ln>
            <a:solidFill>
              <a:srgbClr val="48A3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4" grpId="0" animBg="1"/>
      <p:bldP spid="11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4203" y="3329959"/>
            <a:ext cx="1944216" cy="1944216"/>
          </a:xfrm>
          <a:prstGeom prst="rect">
            <a:avLst/>
          </a:prstGeom>
          <a:blipFill dpi="0" rotWithShape="1">
            <a:blip r:embed="rId2" cstate="print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72200" y="-452586"/>
            <a:ext cx="2880320" cy="1815854"/>
          </a:xfrm>
          <a:prstGeom prst="rect">
            <a:avLst/>
          </a:prstGeom>
          <a:blipFill dpi="0" rotWithShape="1">
            <a:blip r:embed="rId3" cstate="print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47310" y="339502"/>
            <a:ext cx="527800" cy="586978"/>
            <a:chOff x="2049704" y="1161878"/>
            <a:chExt cx="819048" cy="91088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800" y="1161878"/>
              <a:ext cx="380952" cy="38095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037" y="1780695"/>
              <a:ext cx="292064" cy="2920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704" y="1419622"/>
              <a:ext cx="292064" cy="292064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/>
        </p:nvSpPr>
        <p:spPr>
          <a:xfrm>
            <a:off x="6228184" y="2499742"/>
            <a:ext cx="29158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 smtClean="0">
                <a:latin typeface="微软雅黑" pitchFamily="34" charset="-122"/>
                <a:ea typeface="微软雅黑" pitchFamily="34" charset="-122"/>
              </a:rPr>
              <a:t>第一步：打开支付宝，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2000" b="1" dirty="0" smtClean="0">
                <a:latin typeface="微软雅黑" pitchFamily="34" charset="-122"/>
                <a:ea typeface="微软雅黑" pitchFamily="34" charset="-122"/>
              </a:rPr>
              <a:t>搜索赣服通</a:t>
            </a:r>
            <a:endParaRPr lang="zh-CN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9592" y="483518"/>
            <a:ext cx="4671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赣服通网上申办流程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9" name="图片 28" descr="74cd2464dcde0e0be1dc119bd96056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35696" y="1203598"/>
            <a:ext cx="4176464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30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4203" y="3329959"/>
            <a:ext cx="1944216" cy="1944216"/>
          </a:xfrm>
          <a:prstGeom prst="rect">
            <a:avLst/>
          </a:prstGeom>
          <a:blipFill dpi="0" rotWithShape="1">
            <a:blip r:embed="rId2" cstate="print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72200" y="-452586"/>
            <a:ext cx="2880320" cy="1815854"/>
          </a:xfrm>
          <a:prstGeom prst="rect">
            <a:avLst/>
          </a:prstGeom>
          <a:blipFill dpi="0" rotWithShape="1">
            <a:blip r:embed="rId3" cstate="print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47310" y="339502"/>
            <a:ext cx="527800" cy="586978"/>
            <a:chOff x="2049704" y="1161878"/>
            <a:chExt cx="819048" cy="91088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800" y="1161878"/>
              <a:ext cx="380952" cy="38095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037" y="1780695"/>
              <a:ext cx="292064" cy="2920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704" y="1419622"/>
              <a:ext cx="292064" cy="292064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/>
        </p:nvSpPr>
        <p:spPr>
          <a:xfrm>
            <a:off x="5940152" y="3939902"/>
            <a:ext cx="26277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 smtClean="0">
                <a:latin typeface="微软雅黑" pitchFamily="34" charset="-122"/>
                <a:ea typeface="微软雅黑" pitchFamily="34" charset="-122"/>
              </a:rPr>
              <a:t>第二步：在赣服通中搜索“烟草”</a:t>
            </a:r>
          </a:p>
          <a:p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9592" y="483518"/>
            <a:ext cx="4671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赣服通网上申办流程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 descr="eeda6692f48e2b153cc86effd08e0ed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5616" y="1203598"/>
            <a:ext cx="3312368" cy="360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Administrator\Documents\WXWork\1688851369326506\Cache\Image\2023-06\1b27a579-8f73-48d1-a265-d589c9961df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627534"/>
            <a:ext cx="3240360" cy="3156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30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4203" y="3329959"/>
            <a:ext cx="1944216" cy="1944216"/>
          </a:xfrm>
          <a:prstGeom prst="rect">
            <a:avLst/>
          </a:prstGeom>
          <a:blipFill dpi="0" rotWithShape="1">
            <a:blip r:embed="rId2" cstate="print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72200" y="-452586"/>
            <a:ext cx="2880320" cy="1815854"/>
          </a:xfrm>
          <a:prstGeom prst="rect">
            <a:avLst/>
          </a:prstGeom>
          <a:blipFill dpi="0" rotWithShape="1">
            <a:blip r:embed="rId3" cstate="print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47310" y="339502"/>
            <a:ext cx="527800" cy="586978"/>
            <a:chOff x="2049704" y="1161878"/>
            <a:chExt cx="819048" cy="91088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800" y="1161878"/>
              <a:ext cx="380952" cy="38095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037" y="1780695"/>
              <a:ext cx="292064" cy="2920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704" y="1419622"/>
              <a:ext cx="292064" cy="292064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/>
        </p:nvSpPr>
        <p:spPr>
          <a:xfrm>
            <a:off x="6084168" y="3723878"/>
            <a:ext cx="26277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 smtClean="0">
                <a:latin typeface="微软雅黑" pitchFamily="34" charset="-122"/>
                <a:ea typeface="微软雅黑" pitchFamily="34" charset="-122"/>
              </a:rPr>
              <a:t>第三步：点击进入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2000" b="1" dirty="0" smtClean="0">
                <a:latin typeface="微软雅黑" pitchFamily="34" charset="-122"/>
                <a:ea typeface="微软雅黑" pitchFamily="34" charset="-122"/>
              </a:rPr>
              <a:t>先人脸识别，进行实名验证，激活赣服通</a:t>
            </a:r>
          </a:p>
          <a:p>
            <a:endParaRPr lang="zh-CN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9592" y="483518"/>
            <a:ext cx="4671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赣服通网上申办流程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62" name="Picture 2" descr="C:\Users\Administrator\Documents\WXWork\1688851369326506\Cache\Image\2023-06\c4437c67-f0d4-4452-95f0-63cb9976aceb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51520" y="1347614"/>
            <a:ext cx="2808312" cy="4320480"/>
          </a:xfrm>
          <a:prstGeom prst="rect">
            <a:avLst/>
          </a:prstGeom>
          <a:noFill/>
        </p:spPr>
      </p:pic>
      <p:pic>
        <p:nvPicPr>
          <p:cNvPr id="40963" name="Picture 3" descr="C:\Users\Administrator\Desktop\企业微信截图_1685922258998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699542"/>
            <a:ext cx="2451918" cy="2577811"/>
          </a:xfrm>
          <a:prstGeom prst="rect">
            <a:avLst/>
          </a:prstGeom>
          <a:noFill/>
        </p:spPr>
      </p:pic>
      <p:pic>
        <p:nvPicPr>
          <p:cNvPr id="40965" name="Picture 5" descr="C:\Users\ADMINI~1\AppData\Local\Temp\企业微信截图_1685922301448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1347614"/>
            <a:ext cx="2592288" cy="2706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30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4203" y="3329959"/>
            <a:ext cx="1944216" cy="1944216"/>
          </a:xfrm>
          <a:prstGeom prst="rect">
            <a:avLst/>
          </a:prstGeom>
          <a:blipFill dpi="0" rotWithShape="1">
            <a:blip r:embed="rId2" cstate="print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72200" y="-452586"/>
            <a:ext cx="2880320" cy="1815854"/>
          </a:xfrm>
          <a:prstGeom prst="rect">
            <a:avLst/>
          </a:prstGeom>
          <a:blipFill dpi="0" rotWithShape="1">
            <a:blip r:embed="rId3" cstate="print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47310" y="339502"/>
            <a:ext cx="527800" cy="586978"/>
            <a:chOff x="2049704" y="1161878"/>
            <a:chExt cx="819048" cy="91088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800" y="1161878"/>
              <a:ext cx="380952" cy="38095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037" y="1780695"/>
              <a:ext cx="292064" cy="2920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704" y="1419622"/>
              <a:ext cx="292064" cy="292064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/>
        </p:nvSpPr>
        <p:spPr>
          <a:xfrm>
            <a:off x="6156176" y="2499742"/>
            <a:ext cx="29878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选择：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烟草专卖零售许可证新办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9592" y="483518"/>
            <a:ext cx="4671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赣服通网上申办流程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 descr="596b3c88e70f6429f1227bdd5b9695c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23728" y="1059582"/>
            <a:ext cx="3615279" cy="458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4203" y="3329959"/>
            <a:ext cx="1944216" cy="1944216"/>
          </a:xfrm>
          <a:prstGeom prst="rect">
            <a:avLst/>
          </a:prstGeom>
          <a:blipFill dpi="0" rotWithShape="1">
            <a:blip r:embed="rId2" cstate="print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72200" y="-452586"/>
            <a:ext cx="2880320" cy="1815854"/>
          </a:xfrm>
          <a:prstGeom prst="rect">
            <a:avLst/>
          </a:prstGeom>
          <a:blipFill dpi="0" rotWithShape="1">
            <a:blip r:embed="rId3" cstate="print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47310" y="339502"/>
            <a:ext cx="527800" cy="586978"/>
            <a:chOff x="2049704" y="1161878"/>
            <a:chExt cx="819048" cy="91088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800" y="1161878"/>
              <a:ext cx="380952" cy="38095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037" y="1780695"/>
              <a:ext cx="292064" cy="2920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704" y="1419622"/>
              <a:ext cx="292064" cy="292064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/>
        </p:nvSpPr>
        <p:spPr>
          <a:xfrm>
            <a:off x="6516216" y="2675696"/>
            <a:ext cx="26277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输入基本信息等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9592" y="483518"/>
            <a:ext cx="4671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赣服通网上申办流程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图片 11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319171" y="1059582"/>
            <a:ext cx="3281521" cy="710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30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4203" y="3329959"/>
            <a:ext cx="1944216" cy="1944216"/>
          </a:xfrm>
          <a:prstGeom prst="rect">
            <a:avLst/>
          </a:prstGeom>
          <a:blipFill dpi="0" rotWithShape="1">
            <a:blip r:embed="rId2" cstate="print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72200" y="-452586"/>
            <a:ext cx="2880320" cy="1815854"/>
          </a:xfrm>
          <a:prstGeom prst="rect">
            <a:avLst/>
          </a:prstGeom>
          <a:blipFill dpi="0" rotWithShape="1">
            <a:blip r:embed="rId3" cstate="print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47310" y="339502"/>
            <a:ext cx="527800" cy="586978"/>
            <a:chOff x="2049704" y="1161878"/>
            <a:chExt cx="819048" cy="91088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800" y="1161878"/>
              <a:ext cx="380952" cy="38095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037" y="1780695"/>
              <a:ext cx="292064" cy="2920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704" y="1419622"/>
              <a:ext cx="292064" cy="292064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/>
        </p:nvSpPr>
        <p:spPr>
          <a:xfrm>
            <a:off x="6516216" y="2675696"/>
            <a:ext cx="26277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输入基本信息等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9592" y="483518"/>
            <a:ext cx="4671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赣服通网上申办流程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图片 1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1059582"/>
            <a:ext cx="4536504" cy="710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30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4203" y="3329959"/>
            <a:ext cx="1944216" cy="1944216"/>
          </a:xfrm>
          <a:prstGeom prst="rect">
            <a:avLst/>
          </a:prstGeom>
          <a:blipFill dpi="0" rotWithShape="1">
            <a:blip r:embed="rId2" cstate="print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72200" y="-452586"/>
            <a:ext cx="2880320" cy="1815854"/>
          </a:xfrm>
          <a:prstGeom prst="rect">
            <a:avLst/>
          </a:prstGeom>
          <a:blipFill dpi="0" rotWithShape="1">
            <a:blip r:embed="rId3" cstate="print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47310" y="339502"/>
            <a:ext cx="527800" cy="586978"/>
            <a:chOff x="2049704" y="1161878"/>
            <a:chExt cx="819048" cy="91088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800" y="1161878"/>
              <a:ext cx="380952" cy="38095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037" y="1780695"/>
              <a:ext cx="292064" cy="2920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704" y="1419622"/>
              <a:ext cx="292064" cy="292064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/>
        </p:nvSpPr>
        <p:spPr>
          <a:xfrm>
            <a:off x="6516216" y="2139702"/>
            <a:ext cx="26277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正确填写信息：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许可范围一定要勾选卷烟本店零售、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雪茄烟本店零售，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且只能勾选这两个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9592" y="483518"/>
            <a:ext cx="4671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赣服通网上申办流程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 descr="C:\Users\Administrator\Documents\WXWork\1688851369326506\Cache\Image\2023-05\da4cde22-194f-4610-ac25-2b9ca3699867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987574"/>
            <a:ext cx="3816424" cy="600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30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478</Words>
  <Application>Microsoft Office PowerPoint</Application>
  <PresentationFormat>全屏显示(16:9)</PresentationFormat>
  <Paragraphs>57</Paragraphs>
  <Slides>24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烟草专卖零售许可证 网上申请操作说明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BOSSPPT2017-2018极简风格</dc:title>
  <dc:subject>BOSSPPT 2017-2018</dc:subject>
  <dc:creator>BOSSPPT 2017-2018</dc:creator>
  <cp:keywords>BOSSPPT顶尖职业文案</cp:keywords>
  <dc:description>BOSSPPT致力于提供高质量，有品质的模板，拒绝垃圾模板！_x000d_
本模板由bossppt设计师制作或制作师二次制作整理，bossppt为此花费了大量心血。_x000d_
如果非本店购买，请直接向盗版店进行索赔。_x000d_
本店淘宝唯一购买网址：https://chinappt.taobao.com</dc:description>
  <cp:lastModifiedBy>林霖</cp:lastModifiedBy>
  <cp:revision>12</cp:revision>
  <dcterms:created xsi:type="dcterms:W3CDTF">2017-04-10T02:12:12Z</dcterms:created>
  <dcterms:modified xsi:type="dcterms:W3CDTF">2023-12-01T08:31:17Z</dcterms:modified>
  <cp:category>店铺： BOSSPPT顶尖职业文案</cp:category>
  <cp:contentStatus>BOSSPPT</cp:contentStatus>
</cp:coreProperties>
</file>